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IBM Plex Sans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IBM Plex Sans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IBMPlexSans-boldItalic.fntdata"/><Relationship Id="rId44" Type="http://schemas.openxmlformats.org/officeDocument/2006/relationships/font" Target="fonts/RobotoMono-italic.fntdata"/><Relationship Id="rId43" Type="http://schemas.openxmlformats.org/officeDocument/2006/relationships/font" Target="fonts/RobotoMono-bold.fntdata"/><Relationship Id="rId46" Type="http://schemas.openxmlformats.org/officeDocument/2006/relationships/font" Target="fonts/IBMPlexSansSemiBold-regular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IBMPlexSansSemiBold-italic.fntdata"/><Relationship Id="rId47" Type="http://schemas.openxmlformats.org/officeDocument/2006/relationships/font" Target="fonts/IBMPlexSansSemiBold-bold.fntdata"/><Relationship Id="rId49" Type="http://schemas.openxmlformats.org/officeDocument/2006/relationships/font" Target="fonts/IBMPlexSa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IBMPlexSans-bold.fntdata"/><Relationship Id="rId38" Type="http://schemas.openxmlformats.org/officeDocument/2006/relationships/font" Target="fonts/IBMPlexSans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b3b98007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b3b98007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b3b98007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b3b98007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b3b980077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b3b98007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b3b98007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b3b98007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b3b98007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b3b98007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b3b980077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2b3b980077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b3b98007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b3b98007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b3b9800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b3b9800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b3b98007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b3b98007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b3b98007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b3b98007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b3b98007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b3b98007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b3b98007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b3b98007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b3b980077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2b3b98007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b3b98007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b3b98007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2b3b980077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2b3b98007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b3b98007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b3b98007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2b3b980077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2b3b980077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b3b980077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2b3b980077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b3b980077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2b3b98007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b3b980077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2b3b98007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b3b980077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b3b980077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2b3b980077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2b3b980077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b3b980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b3b980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8c09fe80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8c09fe80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b3b98007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b3b98007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b3b980077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b3b980077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b3b980077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b3b980077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jpg"/><Relationship Id="rId4" Type="http://schemas.openxmlformats.org/officeDocument/2006/relationships/image" Target="../media/image51.jp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9" Type="http://schemas.openxmlformats.org/officeDocument/2006/relationships/image" Target="../media/image50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44.jpg"/><Relationship Id="rId11" Type="http://schemas.openxmlformats.org/officeDocument/2006/relationships/image" Target="../media/image57.png"/><Relationship Id="rId10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9" Type="http://schemas.openxmlformats.org/officeDocument/2006/relationships/image" Target="../media/image48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45.png"/><Relationship Id="rId11" Type="http://schemas.openxmlformats.org/officeDocument/2006/relationships/image" Target="../media/image64.png"/><Relationship Id="rId10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9" Type="http://schemas.openxmlformats.org/officeDocument/2006/relationships/image" Target="../media/image5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53.png"/><Relationship Id="rId11" Type="http://schemas.openxmlformats.org/officeDocument/2006/relationships/image" Target="../media/image55.jpg"/><Relationship Id="rId10" Type="http://schemas.openxmlformats.org/officeDocument/2006/relationships/image" Target="../media/image5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9" Type="http://schemas.openxmlformats.org/officeDocument/2006/relationships/image" Target="../media/image65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63.png"/><Relationship Id="rId11" Type="http://schemas.openxmlformats.org/officeDocument/2006/relationships/image" Target="../media/image59.png"/><Relationship Id="rId10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51.jp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9" Type="http://schemas.openxmlformats.org/officeDocument/2006/relationships/image" Target="../media/image67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60.jpg"/><Relationship Id="rId8" Type="http://schemas.openxmlformats.org/officeDocument/2006/relationships/image" Target="../media/image61.jpg"/><Relationship Id="rId10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9" Type="http://schemas.openxmlformats.org/officeDocument/2006/relationships/image" Target="../media/image62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75.jpg"/><Relationship Id="rId8" Type="http://schemas.openxmlformats.org/officeDocument/2006/relationships/image" Target="../media/image66.jpg"/><Relationship Id="rId10" Type="http://schemas.openxmlformats.org/officeDocument/2006/relationships/image" Target="../media/image6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9" Type="http://schemas.openxmlformats.org/officeDocument/2006/relationships/image" Target="../media/image62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68.jpg"/><Relationship Id="rId8" Type="http://schemas.openxmlformats.org/officeDocument/2006/relationships/image" Target="../media/image73.jpg"/><Relationship Id="rId10" Type="http://schemas.openxmlformats.org/officeDocument/2006/relationships/image" Target="../media/image6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Relationship Id="rId4" Type="http://schemas.openxmlformats.org/officeDocument/2006/relationships/image" Target="../media/image51.jp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8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9" Type="http://schemas.openxmlformats.org/officeDocument/2006/relationships/image" Target="../media/image74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70.png"/><Relationship Id="rId8" Type="http://schemas.openxmlformats.org/officeDocument/2006/relationships/image" Target="../media/image8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7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Relationship Id="rId4" Type="http://schemas.openxmlformats.org/officeDocument/2006/relationships/image" Target="../media/image51.jp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71.png"/><Relationship Id="rId8" Type="http://schemas.openxmlformats.org/officeDocument/2006/relationships/image" Target="../media/image7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77.png"/><Relationship Id="rId8" Type="http://schemas.openxmlformats.org/officeDocument/2006/relationships/image" Target="../media/image8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85.png"/><Relationship Id="rId8" Type="http://schemas.openxmlformats.org/officeDocument/2006/relationships/image" Target="../media/image8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8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Relationship Id="rId4" Type="http://schemas.openxmlformats.org/officeDocument/2006/relationships/image" Target="../media/image52.jp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jpg"/><Relationship Id="rId4" Type="http://schemas.openxmlformats.org/officeDocument/2006/relationships/image" Target="../media/image51.jpg"/><Relationship Id="rId5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g"/><Relationship Id="rId4" Type="http://schemas.openxmlformats.org/officeDocument/2006/relationships/image" Target="../media/image51.jpg"/><Relationship Id="rId5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image" Target="../media/image36.png"/><Relationship Id="rId5" Type="http://schemas.openxmlformats.org/officeDocument/2006/relationships/image" Target="../media/image54.jpg"/><Relationship Id="rId6" Type="http://schemas.openxmlformats.org/officeDocument/2006/relationships/image" Target="../media/image34.png"/><Relationship Id="rId7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200658" y="986688"/>
            <a:ext cx="8520600" cy="13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тестирования 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мобильных приложений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OS iOS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Screen of a cell phone&#10;&#10;Description automatically generated" id="291" name="Google Shape;291;p41"/>
          <p:cNvPicPr preferRelativeResize="0"/>
          <p:nvPr/>
        </p:nvPicPr>
        <p:blipFill rotWithShape="1">
          <a:blip r:embed="rId7">
            <a:alphaModFix/>
          </a:blip>
          <a:srcRect b="1609" l="64901" r="4646" t="2023"/>
          <a:stretch/>
        </p:blipFill>
        <p:spPr>
          <a:xfrm>
            <a:off x="5707325" y="664662"/>
            <a:ext cx="2214300" cy="42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/>
        </p:nvSpPr>
        <p:spPr>
          <a:xfrm>
            <a:off x="1044375" y="1778625"/>
            <a:ext cx="40989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</a:t>
            </a:r>
            <a:r>
              <a:rPr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обильная операционная система для смартфонов, электронных планшетов, носимых проигрывателей и некоторых других устройств, разрабатываемая и выпускаемая американской компанией Apple.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2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 txBox="1"/>
          <p:nvPr/>
        </p:nvSpPr>
        <p:spPr>
          <a:xfrm>
            <a:off x="837450" y="2171550"/>
            <a:ext cx="74691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Виды мобильных приложений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Виды мобильных приложений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882325" y="1270175"/>
            <a:ext cx="79716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36363"/>
              </a:lnSpc>
              <a:spcBef>
                <a:spcPts val="12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приложения переднего плана;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фоновые приложения;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смешанные приложения;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виджеты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4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приложения переднего плана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17" name="Google Shape;317;p44"/>
          <p:cNvGrpSpPr/>
          <p:nvPr/>
        </p:nvGrpSpPr>
        <p:grpSpPr>
          <a:xfrm>
            <a:off x="279897" y="1083098"/>
            <a:ext cx="8584207" cy="3821494"/>
            <a:chOff x="339805" y="1299308"/>
            <a:chExt cx="10462166" cy="4657518"/>
          </a:xfrm>
        </p:grpSpPr>
        <p:pic>
          <p:nvPicPr>
            <p:cNvPr descr="pasted-image-3.tiff" id="318" name="Google Shape;318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369786" y="338479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19" name="Google Shape;319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09761" y="1527574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20" name="Google Shape;320;p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397284" y="1536868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3542" y="1397000"/>
              <a:ext cx="3273779" cy="19097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2" name="Google Shape;322;p44"/>
            <p:cNvGrpSpPr/>
            <p:nvPr/>
          </p:nvGrpSpPr>
          <p:grpSpPr>
            <a:xfrm>
              <a:off x="339805" y="3864616"/>
              <a:ext cx="4013868" cy="2092210"/>
              <a:chOff x="339805" y="3466481"/>
              <a:chExt cx="4013868" cy="2092210"/>
            </a:xfrm>
          </p:grpSpPr>
          <p:pic>
            <p:nvPicPr>
              <p:cNvPr descr="pasted-image-3.tiff" id="323" name="Google Shape;323;p4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 rot="5400000">
                <a:off x="1300634" y="2505652"/>
                <a:ext cx="2092210" cy="4013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4" name="Google Shape;324;p4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11063" t="15211"/>
              <a:stretch/>
            </p:blipFill>
            <p:spPr>
              <a:xfrm>
                <a:off x="712163" y="3577704"/>
                <a:ext cx="3319064" cy="18885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5" name="Google Shape;325;p44"/>
            <p:cNvPicPr preferRelativeResize="0"/>
            <p:nvPr/>
          </p:nvPicPr>
          <p:blipFill rotWithShape="1">
            <a:blip r:embed="rId10">
              <a:alphaModFix/>
            </a:blip>
            <a:srcRect b="0" l="0" r="1341" t="0"/>
            <a:stretch/>
          </p:blipFill>
          <p:spPr>
            <a:xfrm>
              <a:off x="5496931" y="1842336"/>
              <a:ext cx="1892227" cy="3263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806402" y="1842336"/>
              <a:ext cx="1878193" cy="32630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фоновые приложения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35" name="Google Shape;335;p45"/>
          <p:cNvGrpSpPr/>
          <p:nvPr/>
        </p:nvGrpSpPr>
        <p:grpSpPr>
          <a:xfrm>
            <a:off x="672333" y="1234821"/>
            <a:ext cx="7439323" cy="3408175"/>
            <a:chOff x="1445985" y="1663985"/>
            <a:chExt cx="8750086" cy="4013868"/>
          </a:xfrm>
        </p:grpSpPr>
        <p:pic>
          <p:nvPicPr>
            <p:cNvPr descr="pasted-image-3.tiff" id="336" name="Google Shape;336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45985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37" name="Google Shape;337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45114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38" name="Google Shape;338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04731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39" name="Google Shape;339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03860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45"/>
            <p:cNvPicPr preferRelativeResize="0"/>
            <p:nvPr/>
          </p:nvPicPr>
          <p:blipFill rotWithShape="1">
            <a:blip r:embed="rId8">
              <a:alphaModFix/>
            </a:blip>
            <a:srcRect b="6594" l="0" r="0" t="0"/>
            <a:stretch/>
          </p:blipFill>
          <p:spPr>
            <a:xfrm>
              <a:off x="1544301" y="1995054"/>
              <a:ext cx="1906236" cy="32537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53327" y="1969653"/>
              <a:ext cx="1885473" cy="3232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03162" y="1969653"/>
              <a:ext cx="1896238" cy="3224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4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185614" y="1995054"/>
              <a:ext cx="1946753" cy="31989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6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смешанные приложения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52" name="Google Shape;352;p46"/>
          <p:cNvGrpSpPr/>
          <p:nvPr/>
        </p:nvGrpSpPr>
        <p:grpSpPr>
          <a:xfrm>
            <a:off x="635517" y="1128953"/>
            <a:ext cx="7634450" cy="3502099"/>
            <a:chOff x="1445985" y="1663985"/>
            <a:chExt cx="8750086" cy="4013868"/>
          </a:xfrm>
        </p:grpSpPr>
        <p:pic>
          <p:nvPicPr>
            <p:cNvPr descr="pasted-image-3.tiff" id="353" name="Google Shape;353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45985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54" name="Google Shape;354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45114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55" name="Google Shape;355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04731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56" name="Google Shape;356;p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03860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27933" y="1967024"/>
              <a:ext cx="1939141" cy="3242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Изображение" id="358" name="Google Shape;358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731550" y="1973837"/>
              <a:ext cx="1919338" cy="3214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46"/>
            <p:cNvPicPr preferRelativeResize="0"/>
            <p:nvPr/>
          </p:nvPicPr>
          <p:blipFill rotWithShape="1">
            <a:blip r:embed="rId10">
              <a:alphaModFix/>
            </a:blip>
            <a:srcRect b="7587" l="0" r="2286" t="0"/>
            <a:stretch/>
          </p:blipFill>
          <p:spPr>
            <a:xfrm>
              <a:off x="6031381" y="1961709"/>
              <a:ext cx="1815447" cy="3014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cell phone&#10;&#10;Description automatically generated" id="360" name="Google Shape;360;p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214049" y="1973837"/>
              <a:ext cx="1871833" cy="32660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виджеты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69" name="Google Shape;369;p47"/>
          <p:cNvGrpSpPr/>
          <p:nvPr/>
        </p:nvGrpSpPr>
        <p:grpSpPr>
          <a:xfrm>
            <a:off x="862841" y="1178522"/>
            <a:ext cx="7418323" cy="3402957"/>
            <a:chOff x="1445985" y="1663985"/>
            <a:chExt cx="8750086" cy="4013868"/>
          </a:xfrm>
        </p:grpSpPr>
        <p:pic>
          <p:nvPicPr>
            <p:cNvPr descr="pasted-image-3.tiff" id="370" name="Google Shape;370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45985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71" name="Google Shape;371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45114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72" name="Google Shape;372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04731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sted-image-3.tiff" id="373" name="Google Shape;373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03860" y="1663985"/>
              <a:ext cx="2092210" cy="4013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42653" y="1972260"/>
              <a:ext cx="1881031" cy="3221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47"/>
            <p:cNvPicPr preferRelativeResize="0"/>
            <p:nvPr/>
          </p:nvPicPr>
          <p:blipFill rotWithShape="1">
            <a:blip r:embed="rId9">
              <a:alphaModFix/>
            </a:blip>
            <a:srcRect b="0" l="1468" r="0" t="606"/>
            <a:stretch/>
          </p:blipFill>
          <p:spPr>
            <a:xfrm>
              <a:off x="3734834" y="1972260"/>
              <a:ext cx="1900422" cy="3232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Google Shape;376;p4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002119" y="1924520"/>
              <a:ext cx="1908503" cy="3276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4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211789" y="1912955"/>
              <a:ext cx="1867877" cy="33374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 txBox="1"/>
          <p:nvPr/>
        </p:nvSpPr>
        <p:spPr>
          <a:xfrm>
            <a:off x="837450" y="2171550"/>
            <a:ext cx="74691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Типы мобильных приложений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Типы мобильных приложений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49"/>
          <p:cNvSpPr txBox="1"/>
          <p:nvPr/>
        </p:nvSpPr>
        <p:spPr>
          <a:xfrm>
            <a:off x="882325" y="1270175"/>
            <a:ext cx="7971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36363"/>
              </a:lnSpc>
              <a:spcBef>
                <a:spcPts val="12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нативные;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гибридные;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веб-приложения.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0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нативные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02" name="Google Shape;402;p50"/>
          <p:cNvGrpSpPr/>
          <p:nvPr/>
        </p:nvGrpSpPr>
        <p:grpSpPr>
          <a:xfrm>
            <a:off x="417766" y="1114363"/>
            <a:ext cx="3927608" cy="3438402"/>
            <a:chOff x="495208" y="1191562"/>
            <a:chExt cx="5270542" cy="4614065"/>
          </a:xfrm>
        </p:grpSpPr>
        <p:pic>
          <p:nvPicPr>
            <p:cNvPr descr="A picture containing clock&#10;&#10;Description automatically generated" id="403" name="Google Shape;403;p5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2858" y="1606113"/>
              <a:ext cx="2026784" cy="3603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keyboard&#10;&#10;Description automatically generated" id="404" name="Google Shape;404;p5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277107" y="1269509"/>
              <a:ext cx="1980332" cy="4288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computer&#10;&#10;Description automatically generated" id="405" name="Google Shape;405;p5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95208" y="1204193"/>
              <a:ext cx="2194888" cy="4425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monitor, sign, sitting, photo&#10;&#10;Description automatically generated" id="406" name="Google Shape;406;p5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716159" y="1191562"/>
              <a:ext cx="3049591" cy="46140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50"/>
          <p:cNvSpPr txBox="1"/>
          <p:nvPr/>
        </p:nvSpPr>
        <p:spPr>
          <a:xfrm>
            <a:off x="4184576" y="1301600"/>
            <a:ext cx="4738200" cy="26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None/>
            </a:pPr>
            <a:r>
              <a:rPr b="0" i="0" lang="ru" sz="1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 Такие приложения разрабатываются специально под мобильные платформы (iOS, Android) и требуют установки.</a:t>
            </a:r>
            <a:endParaRPr b="0" i="0" sz="180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1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гибридные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16" name="Google Shape;416;p51"/>
          <p:cNvGrpSpPr/>
          <p:nvPr/>
        </p:nvGrpSpPr>
        <p:grpSpPr>
          <a:xfrm>
            <a:off x="434380" y="947822"/>
            <a:ext cx="4582209" cy="4011468"/>
            <a:chOff x="495208" y="1180676"/>
            <a:chExt cx="5270542" cy="4614065"/>
          </a:xfrm>
        </p:grpSpPr>
        <p:pic>
          <p:nvPicPr>
            <p:cNvPr descr="A screenshot of a cell phone&#10;&#10;Description automatically generated" id="417" name="Google Shape;417;p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86663" y="1276373"/>
              <a:ext cx="1955188" cy="4233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cell phone&#10;&#10;Description automatically generated" id="418" name="Google Shape;418;p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59240" y="1597953"/>
              <a:ext cx="2060867" cy="3663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monitor, sign, sitting, photo&#10;&#10;Description automatically generated" id="419" name="Google Shape;419;p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16159" y="1180676"/>
              <a:ext cx="3049591" cy="4614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computer&#10;&#10;Description automatically generated" id="420" name="Google Shape;420;p5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5208" y="1204193"/>
              <a:ext cx="2194888" cy="442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51"/>
          <p:cNvSpPr txBox="1"/>
          <p:nvPr/>
        </p:nvSpPr>
        <p:spPr>
          <a:xfrm>
            <a:off x="4734475" y="1931763"/>
            <a:ext cx="3976500" cy="20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Подразумевается, что на стороне клиента остается минимальный функционал. Наиболее распространённый пример – магазины.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51"/>
          <p:cNvSpPr/>
          <p:nvPr/>
        </p:nvSpPr>
        <p:spPr>
          <a:xfrm>
            <a:off x="680775" y="2893275"/>
            <a:ext cx="1415700" cy="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1"/>
          <p:cNvSpPr/>
          <p:nvPr/>
        </p:nvSpPr>
        <p:spPr>
          <a:xfrm>
            <a:off x="3025025" y="2536950"/>
            <a:ext cx="1367100" cy="6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2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2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2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2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веб-приложения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432" name="Google Shape;432;p52"/>
          <p:cNvGrpSpPr/>
          <p:nvPr/>
        </p:nvGrpSpPr>
        <p:grpSpPr>
          <a:xfrm>
            <a:off x="433201" y="1006753"/>
            <a:ext cx="4372969" cy="3828290"/>
            <a:chOff x="495208" y="1180676"/>
            <a:chExt cx="5270542" cy="4614065"/>
          </a:xfrm>
        </p:grpSpPr>
        <p:pic>
          <p:nvPicPr>
            <p:cNvPr descr="A screenshot of a cell phone&#10;&#10;Description automatically generated" id="433" name="Google Shape;433;p5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80067" y="1293012"/>
              <a:ext cx="1940822" cy="420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screenshot of a cell phone&#10;&#10;Description automatically generated" id="434" name="Google Shape;434;p5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6809" y="1620456"/>
              <a:ext cx="2039069" cy="3625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monitor, sign, sitting, photo&#10;&#10;Description automatically generated" id="435" name="Google Shape;435;p5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16159" y="1180676"/>
              <a:ext cx="3049591" cy="46140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computer&#10;&#10;Description automatically generated" id="436" name="Google Shape;436;p5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95208" y="1204193"/>
              <a:ext cx="2194888" cy="4425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7" name="Google Shape;437;p52"/>
          <p:cNvSpPr txBox="1"/>
          <p:nvPr/>
        </p:nvSpPr>
        <p:spPr>
          <a:xfrm>
            <a:off x="4797450" y="2253750"/>
            <a:ext cx="41211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just">
              <a:lnSpc>
                <a:spcPct val="142727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Это мобильная версия сайта, только с расширенным интерактивом.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3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3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3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Распространенные баги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5" name="Google Shape;445;p53"/>
          <p:cNvSpPr txBox="1"/>
          <p:nvPr/>
        </p:nvSpPr>
        <p:spPr>
          <a:xfrm>
            <a:off x="5283725" y="3009325"/>
            <a:ext cx="26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Android</a:t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4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7538" y="1073088"/>
            <a:ext cx="5568922" cy="3613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651" y="526050"/>
            <a:ext cx="2214651" cy="40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602" y="526050"/>
            <a:ext cx="1965794" cy="40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05700" y="540187"/>
            <a:ext cx="1965799" cy="406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7173627" cy="465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7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7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7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Распространенные баги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9" name="Google Shape;479;p57"/>
          <p:cNvSpPr txBox="1"/>
          <p:nvPr/>
        </p:nvSpPr>
        <p:spPr>
          <a:xfrm>
            <a:off x="5283725" y="3009325"/>
            <a:ext cx="260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iOS</a:t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25469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9034" y="152400"/>
            <a:ext cx="254693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1075" y="0"/>
            <a:ext cx="255402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9"/>
          <p:cNvSpPr txBox="1"/>
          <p:nvPr/>
        </p:nvSpPr>
        <p:spPr>
          <a:xfrm>
            <a:off x="3093475" y="2227975"/>
            <a:ext cx="31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особое внимание SE!!!</a:t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8175" y="188900"/>
            <a:ext cx="2312000" cy="4539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6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6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400"/>
            <a:ext cx="366210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3150" y="152400"/>
            <a:ext cx="366210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058265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91525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1122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29162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8" name="Google Shape;198;p34"/>
          <p:cNvCxnSpPr>
            <a:stCxn id="199" idx="4"/>
            <a:endCxn id="200" idx="0"/>
          </p:cNvCxnSpPr>
          <p:nvPr/>
        </p:nvCxnSpPr>
        <p:spPr>
          <a:xfrm>
            <a:off x="4686875" y="3407513"/>
            <a:ext cx="0" cy="3255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686875" y="2609888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5" name="Google Shape;205;p34"/>
          <p:cNvCxnSpPr/>
          <p:nvPr/>
        </p:nvCxnSpPr>
        <p:spPr>
          <a:xfrm>
            <a:off x="4680700" y="17810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4"/>
          <p:cNvSpPr/>
          <p:nvPr/>
        </p:nvSpPr>
        <p:spPr>
          <a:xfrm>
            <a:off x="4449850" y="21368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13143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4"/>
          <p:cNvSpPr/>
          <p:nvPr/>
        </p:nvSpPr>
        <p:spPr>
          <a:xfrm>
            <a:off x="4456025" y="29458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тестирования 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мобильных приложений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0" name="Google Shape;200;p34"/>
          <p:cNvSpPr/>
          <p:nvPr/>
        </p:nvSpPr>
        <p:spPr>
          <a:xfrm>
            <a:off x="4456025" y="3732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546350" y="45378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4230250" y="37507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sp>
        <p:nvSpPr>
          <p:cNvPr id="212" name="Google Shape;212;p34"/>
          <p:cNvSpPr txBox="1"/>
          <p:nvPr/>
        </p:nvSpPr>
        <p:spPr>
          <a:xfrm>
            <a:off x="295925" y="1298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320400" y="2165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320400" y="29367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326750" y="37423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320400" y="4547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4230250" y="13045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4236425" y="2138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4236425" y="2963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cxnSp>
        <p:nvCxnSpPr>
          <p:cNvPr id="220" name="Google Shape;220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4"/>
          <p:cNvSpPr/>
          <p:nvPr/>
        </p:nvSpPr>
        <p:spPr>
          <a:xfrm>
            <a:off x="4449850" y="4533263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4230250" y="45445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3" name="Google Shape;223;p34"/>
          <p:cNvCxnSpPr/>
          <p:nvPr/>
        </p:nvCxnSpPr>
        <p:spPr>
          <a:xfrm>
            <a:off x="770850" y="175952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4"/>
          <p:cNvSpPr/>
          <p:nvPr/>
        </p:nvSpPr>
        <p:spPr>
          <a:xfrm>
            <a:off x="539988" y="37270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5" name="Google Shape;225;p34"/>
          <p:cNvCxnSpPr/>
          <p:nvPr/>
        </p:nvCxnSpPr>
        <p:spPr>
          <a:xfrm>
            <a:off x="770850" y="4198388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4"/>
          <p:cNvCxnSpPr/>
          <p:nvPr/>
        </p:nvCxnSpPr>
        <p:spPr>
          <a:xfrm>
            <a:off x="4680700" y="419961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6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3188" y="152400"/>
            <a:ext cx="2546934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9034" y="152400"/>
            <a:ext cx="254693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2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2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2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372" y="185675"/>
            <a:ext cx="7629025" cy="46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3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540000" y="1129800"/>
            <a:ext cx="681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подобрать мобильное устройство для теста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Существующие ОС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Виды мобильных приложений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Типы мобильных приложений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Распространенные баги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50" y="23818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837450" y="2171550"/>
            <a:ext cx="74691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подобрать мобильное устройство для теста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Чек-лист подбора девайсов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37"/>
          <p:cNvSpPr txBox="1"/>
          <p:nvPr/>
        </p:nvSpPr>
        <p:spPr>
          <a:xfrm>
            <a:off x="198775" y="948900"/>
            <a:ext cx="5798400" cy="4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36363"/>
              </a:lnSpc>
              <a:spcBef>
                <a:spcPts val="12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ТЗ (если прописано четко - вам повезло)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Определить аудиторию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lphaL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возраст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lphaL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уровень жизни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География распространения приложения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lphaL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устройства (производители) в этом регионе есть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Устройства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lphaL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lphaL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разрешения экранов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just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AutoNum type="alphaL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4491" y="0"/>
            <a:ext cx="2893220" cy="5143502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55" name="Google Shape;255;p37"/>
          <p:cNvCxnSpPr/>
          <p:nvPr/>
        </p:nvCxnSpPr>
        <p:spPr>
          <a:xfrm>
            <a:off x="332675" y="1337050"/>
            <a:ext cx="58728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Существующие ОС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9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Яндекс радар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1" name="Google Shape;271;p39" title="Points scored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6825" y="912700"/>
            <a:ext cx="5568924" cy="344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3765750" y="4521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https://radar.yandex.ru/mobile</a:t>
            </a:r>
            <a:endParaRPr b="1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OS Android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Screen of a cell phone&#10;&#10;Description automatically generated" id="281" name="Google Shape;281;p40"/>
          <p:cNvPicPr preferRelativeResize="0"/>
          <p:nvPr/>
        </p:nvPicPr>
        <p:blipFill rotWithShape="1">
          <a:blip r:embed="rId7">
            <a:alphaModFix/>
          </a:blip>
          <a:srcRect b="0" l="52408" r="11342" t="0"/>
          <a:stretch/>
        </p:blipFill>
        <p:spPr>
          <a:xfrm>
            <a:off x="1049825" y="951850"/>
            <a:ext cx="2036852" cy="39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0"/>
          <p:cNvSpPr txBox="1"/>
          <p:nvPr/>
        </p:nvSpPr>
        <p:spPr>
          <a:xfrm>
            <a:off x="3519900" y="1833150"/>
            <a:ext cx="51987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</a:t>
            </a:r>
            <a:r>
              <a:rPr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перационная система для смартфонов, планшетов, электронных книг, 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телевизоров</a:t>
            </a:r>
            <a:r>
              <a:rPr i="0" lang="ru" sz="1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наручных часов, фитнес-браслетов, игровых приставок, ноутбуков, нетбуков.</a:t>
            </a:r>
            <a:endParaRPr i="0" sz="1800" u="none" cap="none" strike="noStrik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C1C3E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